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76" r:id="rId16"/>
    <p:sldId id="269" r:id="rId17"/>
    <p:sldId id="271" r:id="rId18"/>
    <p:sldId id="277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Amphibolic</a:t>
            </a:r>
            <a:r>
              <a:rPr lang="en-GB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Activity of Amino Acids</a:t>
            </a:r>
            <a:endParaRPr lang="en-GB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Glutathione probably helps maintain the sulfhydryl groups of proteins in the reduced state and the iron of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heme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in the ferrous (Fe</a:t>
            </a:r>
            <a:r>
              <a:rPr lang="en-IN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) state, and it serves as a reducing agent for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glutaredoxin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in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deoxyribonucleotide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synthesis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Its redox function is also used to remove toxic peroxides formed under aerobic conditions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This reaction is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catalyzed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by glutathione peroxidase.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Glutathione metabolism</a:t>
            </a:r>
            <a:endParaRPr lang="en-GB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87" y="1524000"/>
            <a:ext cx="6090025" cy="532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6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Precursors</a:t>
            </a:r>
            <a:b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Many Plant Substances</a:t>
            </a:r>
            <a:endParaRPr lang="en-GB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2600" b="1" dirty="0">
                <a:latin typeface="Arial" pitchFamily="34" charset="0"/>
                <a:cs typeface="Arial" pitchFamily="34" charset="0"/>
              </a:rPr>
              <a:t>Phenylalanine, tyrosine, and tryptophan are converted to a variety of important compounds in </a:t>
            </a:r>
            <a:r>
              <a:rPr lang="en-IN" sz="2600" b="1" dirty="0" smtClean="0">
                <a:latin typeface="Arial" pitchFamily="34" charset="0"/>
                <a:cs typeface="Arial" pitchFamily="34" charset="0"/>
              </a:rPr>
              <a:t>plants</a:t>
            </a:r>
          </a:p>
          <a:p>
            <a:pPr algn="just"/>
            <a:endParaRPr lang="en-IN" sz="2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600" b="1" dirty="0">
                <a:latin typeface="Arial" pitchFamily="34" charset="0"/>
                <a:cs typeface="Arial" pitchFamily="34" charset="0"/>
              </a:rPr>
              <a:t>Tryptophan is also the precursor of the plant growth hormone indole-3-acetate</a:t>
            </a:r>
            <a:r>
              <a:rPr lang="en-IN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600" b="1" dirty="0">
                <a:latin typeface="Arial" pitchFamily="34" charset="0"/>
                <a:cs typeface="Arial" pitchFamily="34" charset="0"/>
              </a:rPr>
              <a:t>Phenylalanine and tyrosine also give rise to many commercially significant natural products such as morphine, flavouring of cinnamon oil , nutmeg, cloves, vanilla, cayenne pepper, and other products.</a:t>
            </a:r>
          </a:p>
          <a:p>
            <a:pPr algn="just"/>
            <a:endParaRPr lang="en-GB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76200"/>
            <a:ext cx="4495800" cy="330676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Biosynthesis of plant substances from amino acids</a:t>
            </a:r>
            <a:endParaRPr lang="en-GB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51" t="13574" r="20715" b="15398"/>
          <a:stretch>
            <a:fillRect/>
          </a:stretch>
        </p:blipFill>
        <p:spPr>
          <a:xfrm>
            <a:off x="157486" y="228600"/>
            <a:ext cx="4185914" cy="6495656"/>
          </a:xfrm>
        </p:spPr>
      </p:pic>
    </p:spTree>
    <p:extLst>
      <p:ext uri="{BB962C8B-B14F-4D97-AF65-F5344CB8AC3E}">
        <p14:creationId xmlns:p14="http://schemas.microsoft.com/office/powerpoint/2010/main" val="21431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Biological Amines Are Products</a:t>
            </a:r>
            <a:b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Amino Acid Decarboxylation</a:t>
            </a:r>
            <a:endParaRPr lang="en-GB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GB" sz="2800" b="1" dirty="0">
                <a:latin typeface="Arial" pitchFamily="34" charset="0"/>
                <a:cs typeface="Arial" pitchFamily="34" charset="0"/>
              </a:rPr>
              <a:t>Many important neurotransmitters are primary or secondary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amines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b="1" dirty="0">
                <a:latin typeface="Arial" pitchFamily="34" charset="0"/>
                <a:cs typeface="Arial" pitchFamily="34" charset="0"/>
              </a:rPr>
              <a:t>Tyrosine gives rise to a family of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catecholamines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that includes dopamine, norepinephrine, and epinephrine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b="1" dirty="0">
                <a:latin typeface="Arial" pitchFamily="34" charset="0"/>
                <a:cs typeface="Arial" pitchFamily="34" charset="0"/>
              </a:rPr>
              <a:t>The neurological disorder Parkinson’s disease is associated with an underproduction of dopamine.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2800" b="1" dirty="0">
                <a:latin typeface="Arial" pitchFamily="34" charset="0"/>
                <a:cs typeface="Arial" pitchFamily="34" charset="0"/>
              </a:rPr>
              <a:t>Glutamate decarboxylation gives rise to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aminobutyrate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(GABA), an inhibitory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neurotransmitter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b="1" dirty="0">
                <a:latin typeface="Arial" pitchFamily="34" charset="0"/>
                <a:cs typeface="Arial" pitchFamily="34" charset="0"/>
              </a:rPr>
              <a:t>Polyamines such as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spermine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spermidine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, involved in DNA packaging, are derived from methionine and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ornithine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b="1" dirty="0">
                <a:latin typeface="Arial" pitchFamily="34" charset="0"/>
                <a:cs typeface="Arial" pitchFamily="34" charset="0"/>
              </a:rPr>
              <a:t>Ornithine decarboxylase, a PLP-requiring enzyme, is the target of several powerful inhibitors used as pharmaceutical agents</a:t>
            </a:r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3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93" y="851153"/>
            <a:ext cx="6616015" cy="602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1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Arginine Is the Precursor for Biological Synthesis of Nitric Oxide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sz="2400" b="1" dirty="0">
                <a:latin typeface="Arial" pitchFamily="34" charset="0"/>
                <a:cs typeface="Arial" pitchFamily="34" charset="0"/>
              </a:rPr>
              <a:t>Role of nitric oxide (NO) acts as an important biological messenger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>
                <a:latin typeface="Arial" pitchFamily="34" charset="0"/>
                <a:cs typeface="Arial" pitchFamily="34" charset="0"/>
              </a:rPr>
              <a:t>This simple gaseous substance diffuses readily through membranes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>
                <a:latin typeface="Arial" pitchFamily="34" charset="0"/>
                <a:cs typeface="Arial" pitchFamily="34" charset="0"/>
              </a:rPr>
              <a:t>In humans NO plays a role in a range of physiological processes, including neurotransmission, blood clotting etc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>
                <a:latin typeface="Arial" pitchFamily="34" charset="0"/>
                <a:cs typeface="Arial" pitchFamily="34" charset="0"/>
              </a:rPr>
              <a:t>Nitric oxide is synthesized from arginine in an NADPH-dependent reaction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catalyzed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by nitric oxide synthase.</a:t>
            </a:r>
          </a:p>
          <a:p>
            <a:pPr algn="just"/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Each subunit of the enzyme contains one bound molecule of each of four different cofactors: FMN, FAD,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tetrahydrobiopterin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 and Fe</a:t>
            </a:r>
            <a:r>
              <a:rPr lang="en-IN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heme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 NO is an unstable molecule and cannot be stored. 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Its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synthesis is stimulated by interaction of nitric oxide synthase with Ca2-calmodulin.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72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Biosynthesis of nitric oxide.</a:t>
            </a:r>
            <a:endParaRPr lang="en-GB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5" descr="Nitric-Oxide-Synthes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373471"/>
            <a:ext cx="7886700" cy="2979420"/>
          </a:xfrm>
        </p:spPr>
      </p:pic>
    </p:spTree>
    <p:extLst>
      <p:ext uri="{BB962C8B-B14F-4D97-AF65-F5344CB8AC3E}">
        <p14:creationId xmlns:p14="http://schemas.microsoft.com/office/powerpoint/2010/main" val="9671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/>
          </a:bodyPr>
          <a:lstStyle/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Certain amino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acids serve as precursors of many kinds of small molecules that have important and diverse biological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roles, </a:t>
            </a:r>
            <a:r>
              <a:rPr lang="en-IN" sz="2800" b="1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.,</a:t>
            </a:r>
          </a:p>
          <a:p>
            <a:pPr algn="just"/>
            <a:endParaRPr lang="en-IN" sz="19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GB" sz="2600" b="1" dirty="0" smtClean="0">
                <a:latin typeface="Arial" pitchFamily="34" charset="0"/>
                <a:cs typeface="Arial" pitchFamily="34" charset="0"/>
              </a:rPr>
              <a:t>Hormones,</a:t>
            </a:r>
          </a:p>
          <a:p>
            <a:pPr lvl="1" algn="just"/>
            <a:r>
              <a:rPr lang="en-GB" sz="2600" b="1" dirty="0" smtClean="0">
                <a:latin typeface="Arial" pitchFamily="34" charset="0"/>
                <a:cs typeface="Arial" pitchFamily="34" charset="0"/>
              </a:rPr>
              <a:t>Coenzymes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, </a:t>
            </a:r>
            <a:endParaRPr lang="en-GB" sz="26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GB" sz="2600" b="1" dirty="0" smtClean="0">
                <a:latin typeface="Arial" pitchFamily="34" charset="0"/>
                <a:cs typeface="Arial" pitchFamily="34" charset="0"/>
              </a:rPr>
              <a:t>Nucleotides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, </a:t>
            </a:r>
            <a:endParaRPr lang="en-GB" sz="26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GB" sz="2600" b="1" dirty="0" smtClean="0">
                <a:latin typeface="Arial" pitchFamily="34" charset="0"/>
                <a:cs typeface="Arial" pitchFamily="34" charset="0"/>
              </a:rPr>
              <a:t>Alkaloids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, </a:t>
            </a:r>
            <a:endParaRPr lang="en-GB" sz="26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GB" sz="2600" b="1" dirty="0" smtClean="0">
                <a:latin typeface="Arial" pitchFamily="34" charset="0"/>
                <a:cs typeface="Arial" pitchFamily="34" charset="0"/>
              </a:rPr>
              <a:t>Cell-wall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polymers, </a:t>
            </a:r>
            <a:endParaRPr lang="en-GB" sz="26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GB" sz="2600" b="1" dirty="0" err="1" smtClean="0">
                <a:latin typeface="Arial" pitchFamily="34" charset="0"/>
                <a:cs typeface="Arial" pitchFamily="34" charset="0"/>
              </a:rPr>
              <a:t>Porphyrins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, </a:t>
            </a:r>
            <a:endParaRPr lang="en-GB" sz="26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GB" sz="2600" b="1" dirty="0" smtClean="0">
                <a:latin typeface="Arial" pitchFamily="34" charset="0"/>
                <a:cs typeface="Arial" pitchFamily="34" charset="0"/>
              </a:rPr>
              <a:t>Antibiotics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, </a:t>
            </a:r>
            <a:endParaRPr lang="en-GB" sz="26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GB" sz="2600" b="1" dirty="0" smtClean="0">
                <a:latin typeface="Arial" pitchFamily="34" charset="0"/>
                <a:cs typeface="Arial" pitchFamily="34" charset="0"/>
              </a:rPr>
              <a:t>Pigments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, and neurotransmitters</a:t>
            </a:r>
          </a:p>
        </p:txBody>
      </p:sp>
    </p:spTree>
    <p:extLst>
      <p:ext uri="{BB962C8B-B14F-4D97-AF65-F5344CB8AC3E}">
        <p14:creationId xmlns:p14="http://schemas.microsoft.com/office/powerpoint/2010/main" val="24092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Biosynthesis of </a:t>
            </a:r>
            <a:r>
              <a:rPr lang="en-IN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spermidine</a:t>
            </a:r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IN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spermine</a:t>
            </a:r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b="1" dirty="0">
                <a:latin typeface="Arial" pitchFamily="34" charset="0"/>
                <a:cs typeface="Arial" pitchFamily="34" charset="0"/>
              </a:rPr>
              <a:t>Polyamines such as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spermine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spermidine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, used in DNA packaging, are derived from methionine and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ornithine</a:t>
            </a:r>
          </a:p>
          <a:p>
            <a:pPr algn="just"/>
            <a:endParaRPr lang="en-IN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step is the decarboxylation of ornithine, a component of the urea cycle and a precursor of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arginine</a:t>
            </a:r>
          </a:p>
          <a:p>
            <a:pPr algn="just"/>
            <a:endParaRPr lang="en-IN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Ornithine decarboxylase is a PLP-requiring enzyme and is the target of several powerful inhibitors developed commercially as pharmaceutical agents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9" descr="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8433" r="19308" b="16418"/>
          <a:stretch>
            <a:fillRect/>
          </a:stretch>
        </p:blipFill>
        <p:spPr>
          <a:xfrm>
            <a:off x="230974" y="1381585"/>
            <a:ext cx="8682053" cy="5476415"/>
          </a:xfrm>
        </p:spPr>
      </p:pic>
    </p:spTree>
    <p:extLst>
      <p:ext uri="{BB962C8B-B14F-4D97-AF65-F5344CB8AC3E}">
        <p14:creationId xmlns:p14="http://schemas.microsoft.com/office/powerpoint/2010/main" val="40852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Glycine being the major precursor has the central importance 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beause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of the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porphyrin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nucleus in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heme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proteins such as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hemoglobin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and the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cytochromes</a:t>
            </a: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 err="1">
                <a:latin typeface="Arial" pitchFamily="34" charset="0"/>
                <a:cs typeface="Arial" pitchFamily="34" charset="0"/>
              </a:rPr>
              <a:t>Porphyrins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 constructed from four molecules of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porphobilinogen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, which itself is derived from two molecules of </a:t>
            </a:r>
            <a:r>
              <a:rPr lang="en-IN" b="1" dirty="0" err="1" smtClean="0">
                <a:latin typeface="Arial" pitchFamily="34" charset="0"/>
                <a:cs typeface="Arial" pitchFamily="34" charset="0"/>
              </a:rPr>
              <a:t>aminolevulinate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There are two major pathways to </a:t>
            </a:r>
            <a:r>
              <a:rPr lang="en-IN" b="1" dirty="0" err="1" smtClean="0">
                <a:latin typeface="Arial" pitchFamily="34" charset="0"/>
                <a:cs typeface="Arial" pitchFamily="34" charset="0"/>
              </a:rPr>
              <a:t>Aminolevulinate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Biosynthesis is regulated in higher eukaryotes by the concentration of the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heme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product, which serves as a feedback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inhibitor</a:t>
            </a: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Genetic defects in synthesis of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porphyrins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can lead to the accumulation of pathway intermediates, causing a variety of human diseases known collectively as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porphyrias</a:t>
            </a:r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Glycine is a precursor of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porphyrins</a:t>
            </a:r>
            <a:endParaRPr lang="en-IN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Introduction to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Heme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b="1" dirty="0" err="1">
                <a:latin typeface="Arial" pitchFamily="34" charset="0"/>
                <a:cs typeface="Arial" pitchFamily="34" charset="0"/>
              </a:rPr>
              <a:t>Heme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provides the iron-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porphyrin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group of </a:t>
            </a:r>
            <a:r>
              <a:rPr lang="en-IN" b="1" dirty="0" err="1" smtClean="0">
                <a:latin typeface="Arial" pitchFamily="34" charset="0"/>
                <a:cs typeface="Arial" pitchFamily="34" charset="0"/>
              </a:rPr>
              <a:t>hemoglobin</a:t>
            </a:r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It is the source of bile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pigment</a:t>
            </a: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It  is degraded by two pathways 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hemoglobin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in erythrocytes are degraded in spleen, 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heme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is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released</a:t>
            </a: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 err="1" smtClean="0">
                <a:latin typeface="Arial" pitchFamily="34" charset="0"/>
                <a:cs typeface="Arial" pitchFamily="34" charset="0"/>
              </a:rPr>
              <a:t>Heme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is converted to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biliverdin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and finally to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bilirubinn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in the liver 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The precursor is synthesized from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Succinyl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Co-A  and glycine in higher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eukaryotes</a:t>
            </a:r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In plants algae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bacteria, the precursor for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heme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is synthesized from glutamate</a:t>
            </a:r>
          </a:p>
          <a:p>
            <a:pPr algn="just"/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3200" b="1" dirty="0">
                <a:solidFill>
                  <a:srgbClr val="002060"/>
                </a:solidFill>
              </a:rPr>
              <a:t>Biosynthesis of </a:t>
            </a:r>
            <a:r>
              <a:rPr lang="en-IN" sz="3200" b="1" dirty="0" smtClean="0">
                <a:solidFill>
                  <a:srgbClr val="002060"/>
                </a:solidFill>
              </a:rPr>
              <a:t>precursor of Heme (</a:t>
            </a:r>
            <a:r>
              <a:rPr lang="en-IN" sz="3200" b="1" dirty="0" err="1" smtClean="0">
                <a:solidFill>
                  <a:srgbClr val="002060"/>
                </a:solidFill>
              </a:rPr>
              <a:t>Aminolevulinate</a:t>
            </a:r>
            <a:r>
              <a:rPr lang="en-IN" sz="3200" b="1" dirty="0" smtClean="0">
                <a:solidFill>
                  <a:srgbClr val="002060"/>
                </a:solidFill>
              </a:rPr>
              <a:t>)</a:t>
            </a:r>
            <a:endParaRPr lang="en-IN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5" y="1600200"/>
            <a:ext cx="7886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8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Biosynthesis of </a:t>
            </a:r>
            <a:r>
              <a:rPr lang="en-I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Heme from </a:t>
            </a:r>
            <a:r>
              <a:rPr lang="en-IN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Aminolevulinate</a:t>
            </a:r>
            <a:endParaRPr lang="en-IN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Image result for Biosynthesis of Heme from Aminolevulin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5" y="762000"/>
            <a:ext cx="8088421" cy="60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Amino Acids Are Precursors of </a:t>
            </a:r>
            <a:r>
              <a:rPr lang="en-IN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Creatine</a:t>
            </a:r>
            <a:endParaRPr lang="en-GB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Phosphocreatine, derived from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creatine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 is an important energy buffer in skeletal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muscle</a:t>
            </a: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 err="1">
                <a:latin typeface="Arial" pitchFamily="34" charset="0"/>
                <a:cs typeface="Arial" pitchFamily="34" charset="0"/>
              </a:rPr>
              <a:t>Creatine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is synthesized from glycine and arginine methionine, in the form of </a:t>
            </a:r>
            <a:r>
              <a:rPr lang="en-IN" sz="2800" b="1" i="1" dirty="0">
                <a:latin typeface="Arial" pitchFamily="34" charset="0"/>
                <a:cs typeface="Arial" pitchFamily="34" charset="0"/>
              </a:rPr>
              <a:t>S-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adenosylmethionine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</a:t>
            </a:r>
            <a:r>
              <a:rPr lang="en-IN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acts as methyl group donor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Biosynthesis of </a:t>
            </a:r>
            <a:r>
              <a:rPr lang="en-IN" sz="3200" b="1" dirty="0" err="1">
                <a:latin typeface="Arial" pitchFamily="34" charset="0"/>
                <a:cs typeface="Arial" pitchFamily="34" charset="0"/>
              </a:rPr>
              <a:t>creatine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 and phosphocreatine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/>
          <a:stretch/>
        </p:blipFill>
        <p:spPr bwMode="auto">
          <a:xfrm>
            <a:off x="4710112" y="1856637"/>
            <a:ext cx="3824288" cy="462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 descr="Image result for Biosynthesis of creatine and phosphocreat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91"/>
          <a:stretch/>
        </p:blipFill>
        <p:spPr bwMode="auto">
          <a:xfrm>
            <a:off x="473154" y="1632640"/>
            <a:ext cx="4206717" cy="411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4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Amino Acids Are Precursors of Glutathione</a:t>
            </a:r>
            <a:endParaRPr lang="en-GB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Glutathione are mostly present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in plants, animals, and some bacteria, can be considered as a redox buffer. 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It is derived from glycine, glutamate, and cysteine. 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The carboxyl group of glutamate is activated by ATP to form an acyl phosphate.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742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Amphibolic Activity of Amino Acids</vt:lpstr>
      <vt:lpstr>PowerPoint Presentation</vt:lpstr>
      <vt:lpstr>Glycine is a precursor of porphyrins</vt:lpstr>
      <vt:lpstr>Introduction to Heme</vt:lpstr>
      <vt:lpstr>Biosynthesis of precursor of Heme (Aminolevulinate)</vt:lpstr>
      <vt:lpstr>Biosynthesis of Heme from Aminolevulinate</vt:lpstr>
      <vt:lpstr>Amino Acids Are Precursors of Creatine</vt:lpstr>
      <vt:lpstr>Biosynthesis of creatine and phosphocreatine</vt:lpstr>
      <vt:lpstr>Amino Acids Are Precursors of Glutathione</vt:lpstr>
      <vt:lpstr>PowerPoint Presentation</vt:lpstr>
      <vt:lpstr>Glutathione metabolism</vt:lpstr>
      <vt:lpstr>Precursors of Many Plant Substances</vt:lpstr>
      <vt:lpstr>Biosynthesis of plant substances from amino acids</vt:lpstr>
      <vt:lpstr>Biological Amines Are Products of Amino Acid Decarboxylation</vt:lpstr>
      <vt:lpstr>PowerPoint Presentation</vt:lpstr>
      <vt:lpstr>PowerPoint Presentation</vt:lpstr>
      <vt:lpstr>Arginine Is the Precursor for Biological Synthesis of Nitric Oxide</vt:lpstr>
      <vt:lpstr>PowerPoint Presentation</vt:lpstr>
      <vt:lpstr>Biosynthesis of nitric oxide.</vt:lpstr>
      <vt:lpstr>Biosynthesis of spermidine and spermine.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Amphibolic Activity of Amino Acids</dc:title>
  <dc:creator>Kamaraj Kennedy</dc:creator>
  <cp:lastModifiedBy>HP</cp:lastModifiedBy>
  <cp:revision>8</cp:revision>
  <dcterms:created xsi:type="dcterms:W3CDTF">2006-08-16T00:00:00Z</dcterms:created>
  <dcterms:modified xsi:type="dcterms:W3CDTF">2017-08-09T04:53:35Z</dcterms:modified>
</cp:coreProperties>
</file>